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7" r:id="rId10"/>
    <p:sldId id="271" r:id="rId11"/>
    <p:sldId id="272" r:id="rId12"/>
    <p:sldId id="268" r:id="rId13"/>
    <p:sldId id="270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07C3D-2CAF-488D-A393-560B25F98C3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18B1-E389-41A6-B41F-3766AE23E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FF00"/>
                </a:solidFill>
              </a:rPr>
              <a:t>р</a:t>
            </a:r>
            <a:r>
              <a:rPr lang="ru-RU" b="1" dirty="0" smtClean="0">
                <a:solidFill>
                  <a:srgbClr val="92D050"/>
                </a:solidFill>
              </a:rPr>
              <a:t>о</a:t>
            </a:r>
            <a:r>
              <a:rPr lang="ru-RU" b="1" dirty="0" smtClean="0">
                <a:solidFill>
                  <a:srgbClr val="00B0F0"/>
                </a:solidFill>
              </a:rPr>
              <a:t>ф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FF0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Х</a:t>
            </a:r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00B050"/>
                </a:solidFill>
              </a:rPr>
              <a:t>д</a:t>
            </a:r>
            <a:r>
              <a:rPr lang="ru-RU" b="1" dirty="0" smtClean="0">
                <a:solidFill>
                  <a:srgbClr val="FFFF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ж</a:t>
            </a:r>
            <a:r>
              <a:rPr lang="ru-RU" b="1" dirty="0" smtClean="0">
                <a:solidFill>
                  <a:srgbClr val="FFC000"/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14290"/>
            <a:ext cx="6400800" cy="62151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Муниципальное бюджетное дошкольное образовательное учреждение                                                 №26 «Гнёздышко» р.п. </a:t>
            </a:r>
            <a:r>
              <a:rPr lang="ru-RU" sz="2000" dirty="0" err="1">
                <a:solidFill>
                  <a:srgbClr val="FF0000"/>
                </a:solidFill>
              </a:rPr>
              <a:t>Гремячево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Выполнила </a:t>
            </a:r>
            <a:r>
              <a:rPr lang="ru-RU" sz="2000" dirty="0">
                <a:solidFill>
                  <a:srgbClr val="FF0000"/>
                </a:solidFill>
              </a:rPr>
              <a:t>воспитатель: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                  </a:t>
            </a:r>
            <a:r>
              <a:rPr lang="ru-RU" sz="2000" dirty="0" err="1" smtClean="0">
                <a:solidFill>
                  <a:srgbClr val="FF0000"/>
                </a:solidFill>
              </a:rPr>
              <a:t>Железцова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Любовь Геннадьевна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 descr="C:\Users\DNS\Desktop\post-315614-1452934151_thumb.jpg"/>
          <p:cNvPicPr/>
          <p:nvPr/>
        </p:nvPicPr>
        <p:blipFill>
          <a:blip r:embed="rId2"/>
          <a:srcRect l="6058" t="6250" r="7528" b="18965"/>
          <a:stretch>
            <a:fillRect/>
          </a:stretch>
        </p:blipFill>
        <p:spPr bwMode="auto">
          <a:xfrm>
            <a:off x="928662" y="2428868"/>
            <a:ext cx="3032908" cy="2955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Есть такие художники, которые рисуют иллюстрации к  нашим   любимым  книгам и сказкам ,</a:t>
            </a:r>
            <a:r>
              <a:rPr lang="ru-RU" sz="2400" b="1" dirty="0">
                <a:solidFill>
                  <a:srgbClr val="7030A0"/>
                </a:solidFill>
              </a:rPr>
              <a:t> рисуют занимательных героев к мультфильмам, чтобы нам с вами было интересно и увлекательно их смотреть.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572428" cy="571504"/>
          </a:xfrm>
        </p:spPr>
        <p:txBody>
          <a:bodyPr>
            <a:normAutofit fontScale="40000" lnSpcReduction="20000"/>
          </a:bodyPr>
          <a:lstStyle/>
          <a:p>
            <a:endParaRPr lang="ru-RU" sz="2200" dirty="0" smtClean="0"/>
          </a:p>
          <a:p>
            <a:r>
              <a:rPr lang="ru-RU" sz="3800" b="1" dirty="0" smtClean="0">
                <a:solidFill>
                  <a:srgbClr val="C00000"/>
                </a:solidFill>
              </a:rPr>
              <a:t>Художник – иллюстратор                                                    Художник - мультипликатор</a:t>
            </a:r>
          </a:p>
          <a:p>
            <a:endParaRPr lang="ru-RU" sz="2000" dirty="0"/>
          </a:p>
        </p:txBody>
      </p:sp>
      <p:pic>
        <p:nvPicPr>
          <p:cNvPr id="4" name="Рисунок 3" descr="C:\Users\DNS\Desktop\img15.jpg"/>
          <p:cNvPicPr/>
          <p:nvPr/>
        </p:nvPicPr>
        <p:blipFill>
          <a:blip r:embed="rId2"/>
          <a:srcRect t="9785" r="2450"/>
          <a:stretch>
            <a:fillRect/>
          </a:stretch>
        </p:blipFill>
        <p:spPr bwMode="auto">
          <a:xfrm>
            <a:off x="642910" y="2428868"/>
            <a:ext cx="3429024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img7.jpg"/>
          <p:cNvPicPr/>
          <p:nvPr/>
        </p:nvPicPr>
        <p:blipFill>
          <a:blip r:embed="rId3"/>
          <a:srcRect t="41979" r="2320"/>
          <a:stretch>
            <a:fillRect/>
          </a:stretch>
        </p:blipFill>
        <p:spPr bwMode="auto">
          <a:xfrm>
            <a:off x="5000628" y="2428868"/>
            <a:ext cx="3474766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9425" y="2078078"/>
            <a:ext cx="228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220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000" dirty="0">
                <a:solidFill>
                  <a:prstClr val="black">
                    <a:tint val="75000"/>
                  </a:prstClr>
                </a:solidFill>
              </a:rPr>
              <a:t>Художник – иллюстратор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71480"/>
            <a:ext cx="5743588" cy="42148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       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100" b="1" dirty="0" smtClean="0"/>
              <a:t>Плюсы  </a:t>
            </a:r>
            <a:r>
              <a:rPr lang="ru-RU" sz="3100" b="1" dirty="0"/>
              <a:t>в профессии художника:         </a:t>
            </a:r>
            <a:r>
              <a:rPr lang="ru-RU" sz="3100" b="1" dirty="0" smtClean="0"/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                - </a:t>
            </a:r>
            <a:r>
              <a:rPr lang="ru-RU" sz="2200" b="1" dirty="0">
                <a:solidFill>
                  <a:srgbClr val="FF0000"/>
                </a:solidFill>
              </a:rPr>
              <a:t>возможность работать в любое время</a:t>
            </a:r>
            <a:r>
              <a:rPr lang="ru-RU" sz="2200" b="1" dirty="0" smtClean="0">
                <a:solidFill>
                  <a:srgbClr val="FF0000"/>
                </a:solidFill>
              </a:rPr>
              <a:t>;                                            - </a:t>
            </a:r>
            <a:r>
              <a:rPr lang="ru-RU" sz="2200" b="1" dirty="0">
                <a:solidFill>
                  <a:srgbClr val="FF0000"/>
                </a:solidFill>
              </a:rPr>
              <a:t>выбор любой темы для рисования;</a:t>
            </a: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- возможность </a:t>
            </a:r>
            <a:r>
              <a:rPr lang="ru-RU" sz="2200" b="1" dirty="0">
                <a:solidFill>
                  <a:srgbClr val="FF0000"/>
                </a:solidFill>
              </a:rPr>
              <a:t>стать </a:t>
            </a:r>
            <a:r>
              <a:rPr lang="ru-RU" sz="2200" b="1" dirty="0" smtClean="0">
                <a:solidFill>
                  <a:srgbClr val="FF0000"/>
                </a:solidFill>
              </a:rPr>
              <a:t>известным </a:t>
            </a:r>
            <a:r>
              <a:rPr lang="ru-RU" sz="2200" b="1" dirty="0">
                <a:solidFill>
                  <a:srgbClr val="FF0000"/>
                </a:solidFill>
              </a:rPr>
              <a:t>и получать за свою работу хорошую </a:t>
            </a:r>
            <a:r>
              <a:rPr lang="ru-RU" sz="2200" b="1" dirty="0" smtClean="0">
                <a:solidFill>
                  <a:srgbClr val="FF0000"/>
                </a:solidFill>
              </a:rPr>
              <a:t>зарплату;                        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100" b="1" dirty="0" smtClean="0"/>
              <a:t>Минусы </a:t>
            </a:r>
            <a:r>
              <a:rPr lang="ru-RU" sz="3100" b="1" dirty="0"/>
              <a:t>в профессии художника: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>
                <a:solidFill>
                  <a:srgbClr val="FF0000"/>
                </a:solidFill>
              </a:rPr>
              <a:t>        </a:t>
            </a:r>
            <a:r>
              <a:rPr lang="ru-RU" sz="2200" b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>
                <a:solidFill>
                  <a:srgbClr val="FF0000"/>
                </a:solidFill>
              </a:rPr>
              <a:t>возможность не продать картины;</a:t>
            </a: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- </a:t>
            </a:r>
            <a:r>
              <a:rPr lang="ru-RU" sz="2200" b="1" dirty="0">
                <a:solidFill>
                  <a:srgbClr val="FF0000"/>
                </a:solidFill>
              </a:rPr>
              <a:t>отсутствие работы, в результате не получать зарплату;</a:t>
            </a: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- вариант поиска другой работы;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50057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post-315614-1452934151_thumb.jpg"/>
          <p:cNvPicPr/>
          <p:nvPr/>
        </p:nvPicPr>
        <p:blipFill>
          <a:blip r:embed="rId2"/>
          <a:srcRect l="6058" t="6250" r="7528" b="18965"/>
          <a:stretch>
            <a:fillRect/>
          </a:stretch>
        </p:blipFill>
        <p:spPr bwMode="auto">
          <a:xfrm>
            <a:off x="1071538" y="1000108"/>
            <a:ext cx="192882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DNS\Desktop\img1.jpg"/>
          <p:cNvPicPr/>
          <p:nvPr/>
        </p:nvPicPr>
        <p:blipFill>
          <a:blip r:embed="rId3"/>
          <a:srcRect l="43536" t="17900" r="4945" b="5489"/>
          <a:stretch>
            <a:fillRect/>
          </a:stretch>
        </p:blipFill>
        <p:spPr bwMode="auto">
          <a:xfrm>
            <a:off x="571472" y="4429132"/>
            <a:ext cx="178595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82721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Свои  знания   художники   получают  в профессиональных   учреждениях, таких, как</a:t>
            </a:r>
            <a:r>
              <a:rPr lang="ru-RU" sz="3600" b="1" dirty="0">
                <a:solidFill>
                  <a:srgbClr val="00B050"/>
                </a:solidFill>
              </a:rPr>
              <a:t>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7772400" cy="1857388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- художественные  школы;                             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- училища;                                                                                                                    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- колледжи;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- вузы;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                   - академии искусств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DNS\Desktop\94561483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2500330" cy="2571768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DNS\Desktop\scale_1200.jpg"/>
          <p:cNvPicPr/>
          <p:nvPr/>
        </p:nvPicPr>
        <p:blipFill>
          <a:blip r:embed="rId3" cstate="print"/>
          <a:srcRect l="13132" r="13314"/>
          <a:stretch>
            <a:fillRect/>
          </a:stretch>
        </p:blipFill>
        <p:spPr bwMode="auto">
          <a:xfrm>
            <a:off x="3542434" y="2214555"/>
            <a:ext cx="2059132" cy="2010092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DNS\Desktop\post-315614-1452934151_thumb.jpg"/>
          <p:cNvPicPr/>
          <p:nvPr/>
        </p:nvPicPr>
        <p:blipFill>
          <a:blip r:embed="rId4"/>
          <a:srcRect l="1678" t="6250" r="1280" b="18965"/>
          <a:stretch>
            <a:fillRect/>
          </a:stretch>
        </p:blipFill>
        <p:spPr bwMode="auto">
          <a:xfrm>
            <a:off x="6215074" y="1785926"/>
            <a:ext cx="2428892" cy="2448549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000924" cy="6143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img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3214710" cy="485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img3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714644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DNS\Desktop\img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2714644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DNS\Desktop\img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86124"/>
            <a:ext cx="2728668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DNS\Desktop\img1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264320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99999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3714776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DNS\Desktop\img11.jpg"/>
          <p:cNvPicPr/>
          <p:nvPr/>
        </p:nvPicPr>
        <p:blipFill>
          <a:blip r:embed="rId3"/>
          <a:srcRect l="12204" t="7643" r="2949"/>
          <a:stretch>
            <a:fillRect/>
          </a:stretch>
        </p:blipFill>
        <p:spPr bwMode="auto">
          <a:xfrm>
            <a:off x="2500298" y="3571876"/>
            <a:ext cx="4834782" cy="3075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DNS\Desktop\img1.jpg"/>
          <p:cNvPicPr/>
          <p:nvPr/>
        </p:nvPicPr>
        <p:blipFill>
          <a:blip r:embed="rId4"/>
          <a:srcRect t="16945"/>
          <a:stretch>
            <a:fillRect/>
          </a:stretch>
        </p:blipFill>
        <p:spPr bwMode="auto">
          <a:xfrm>
            <a:off x="4929190" y="285728"/>
            <a:ext cx="3879741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14327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DNS\Desktop\img4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328235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DNS\Desktop\2493cf96e675613c80fd584a2a5d0da8-800x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3643338" cy="24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Users\DNS\Desktop\img10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3248"/>
            <a:ext cx="3710986" cy="24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img22.jpg"/>
          <p:cNvPicPr/>
          <p:nvPr/>
        </p:nvPicPr>
        <p:blipFill>
          <a:blip r:embed="rId2"/>
          <a:srcRect l="56128" t="36516" r="13838" b="25495"/>
          <a:stretch>
            <a:fillRect/>
          </a:stretch>
        </p:blipFill>
        <p:spPr bwMode="auto">
          <a:xfrm>
            <a:off x="642910" y="857232"/>
            <a:ext cx="314327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DNS\Desktop\post-315614-1452934151_thumb.jpg"/>
          <p:cNvPicPr/>
          <p:nvPr/>
        </p:nvPicPr>
        <p:blipFill>
          <a:blip r:embed="rId3"/>
          <a:srcRect l="6058" t="6250" r="7528" b="18965"/>
          <a:stretch>
            <a:fillRect/>
          </a:stretch>
        </p:blipFill>
        <p:spPr bwMode="auto">
          <a:xfrm>
            <a:off x="4286249" y="1285860"/>
            <a:ext cx="4214842" cy="4974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img2 (3).jpg"/>
          <p:cNvPicPr/>
          <p:nvPr/>
        </p:nvPicPr>
        <p:blipFill>
          <a:blip r:embed="rId2"/>
          <a:srcRect t="12657" r="2032" b="10446"/>
          <a:stretch>
            <a:fillRect/>
          </a:stretch>
        </p:blipFill>
        <p:spPr bwMode="auto">
          <a:xfrm>
            <a:off x="285720" y="571480"/>
            <a:ext cx="507209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DNS\Desktop\img1.jpg"/>
          <p:cNvPicPr/>
          <p:nvPr/>
        </p:nvPicPr>
        <p:blipFill>
          <a:blip r:embed="rId3"/>
          <a:srcRect l="43536" t="17900" r="4945" b="5489"/>
          <a:stretch>
            <a:fillRect/>
          </a:stretch>
        </p:blipFill>
        <p:spPr bwMode="auto">
          <a:xfrm>
            <a:off x="5786446" y="571480"/>
            <a:ext cx="2643206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img3 (1).jpg"/>
          <p:cNvPicPr/>
          <p:nvPr/>
        </p:nvPicPr>
        <p:blipFill>
          <a:blip r:embed="rId2"/>
          <a:srcRect l="72177" t="29594" r="10459" b="41527"/>
          <a:stretch>
            <a:fillRect/>
          </a:stretch>
        </p:blipFill>
        <p:spPr bwMode="auto">
          <a:xfrm>
            <a:off x="214282" y="285728"/>
            <a:ext cx="2047256" cy="2517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C:\Users\DNS\Desktop\20191025_1225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2014751" cy="2505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DNS\Desktop\slide_4.jpg"/>
          <p:cNvPicPr/>
          <p:nvPr/>
        </p:nvPicPr>
        <p:blipFill>
          <a:blip r:embed="rId4"/>
          <a:srcRect l="73030" t="2864" r="3934" b="76853"/>
          <a:stretch>
            <a:fillRect/>
          </a:stretch>
        </p:blipFill>
        <p:spPr bwMode="auto">
          <a:xfrm>
            <a:off x="4572000" y="285728"/>
            <a:ext cx="2047257" cy="2516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DNS\Desktop\masterscmx_1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85728"/>
            <a:ext cx="2019060" cy="2505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DNS\Desktop\img3 (3).jpg"/>
          <p:cNvPicPr/>
          <p:nvPr/>
        </p:nvPicPr>
        <p:blipFill>
          <a:blip r:embed="rId6"/>
          <a:srcRect t="9033" r="38680" b="34076"/>
          <a:stretch>
            <a:fillRect/>
          </a:stretch>
        </p:blipFill>
        <p:spPr bwMode="auto">
          <a:xfrm>
            <a:off x="642910" y="3214685"/>
            <a:ext cx="7715303" cy="307183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esktop\img1 (1).jpg"/>
          <p:cNvPicPr/>
          <p:nvPr/>
        </p:nvPicPr>
        <p:blipFill>
          <a:blip r:embed="rId2"/>
          <a:srcRect l="2823" t="27389" r="38488" b="8917"/>
          <a:stretch>
            <a:fillRect/>
          </a:stretch>
        </p:blipFill>
        <p:spPr bwMode="auto">
          <a:xfrm>
            <a:off x="500034" y="428605"/>
            <a:ext cx="380042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DNS\Desktop\feedback1356.jpg"/>
          <p:cNvPicPr/>
          <p:nvPr/>
        </p:nvPicPr>
        <p:blipFill>
          <a:blip r:embed="rId3"/>
          <a:srcRect l="22922" r="20402" b="19489"/>
          <a:stretch>
            <a:fillRect/>
          </a:stretch>
        </p:blipFill>
        <p:spPr bwMode="auto">
          <a:xfrm>
            <a:off x="4929190" y="500042"/>
            <a:ext cx="357190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1285860"/>
            <a:ext cx="6400800" cy="8572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Помощники художника.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DNS\Desktop\img3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214843" cy="3587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DNS\Desktop\img2 (2).jpg"/>
          <p:cNvPicPr/>
          <p:nvPr/>
        </p:nvPicPr>
        <p:blipFill>
          <a:blip r:embed="rId3"/>
          <a:srcRect l="5224" t="22434"/>
          <a:stretch>
            <a:fillRect/>
          </a:stretch>
        </p:blipFill>
        <p:spPr bwMode="auto">
          <a:xfrm>
            <a:off x="5072066" y="2786058"/>
            <a:ext cx="3429024" cy="3736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Смешивая краски, художник находит множество новых  цветов.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DNS\Desktop\img5 (1).jpg"/>
          <p:cNvPicPr/>
          <p:nvPr/>
        </p:nvPicPr>
        <p:blipFill>
          <a:blip r:embed="rId2"/>
          <a:srcRect t="19893"/>
          <a:stretch>
            <a:fillRect/>
          </a:stretch>
        </p:blipFill>
        <p:spPr bwMode="auto">
          <a:xfrm>
            <a:off x="928662" y="1928802"/>
            <a:ext cx="7215238" cy="4153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>
                <a:solidFill>
                  <a:srgbClr val="FF0000"/>
                </a:solidFill>
              </a:rPr>
              <a:t>Рисовать люди стали  давно. Это были самые первые люди на земле. В своих рисунках они использовали красную и жёлтую краску, которую добывали из растений, а чёрную краску они получали, используя угольки из костра. Палочки, корешки и камни заменяли им кисти и карандаши.</a:t>
            </a:r>
            <a:endParaRPr lang="ru-RU" sz="51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DNS\Desktop\slide-7.jpg"/>
          <p:cNvPicPr/>
          <p:nvPr/>
        </p:nvPicPr>
        <p:blipFill>
          <a:blip r:embed="rId2"/>
          <a:srcRect r="58785"/>
          <a:stretch>
            <a:fillRect/>
          </a:stretch>
        </p:blipFill>
        <p:spPr bwMode="auto">
          <a:xfrm>
            <a:off x="357158" y="214290"/>
            <a:ext cx="1904752" cy="278608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DNS\Desktop\screen11.jpg"/>
          <p:cNvPicPr/>
          <p:nvPr/>
        </p:nvPicPr>
        <p:blipFill>
          <a:blip r:embed="rId3"/>
          <a:srcRect l="49805" t="4167" r="6326" b="3472"/>
          <a:stretch>
            <a:fillRect/>
          </a:stretch>
        </p:blipFill>
        <p:spPr bwMode="auto">
          <a:xfrm>
            <a:off x="2357422" y="1000108"/>
            <a:ext cx="1686552" cy="277036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DNS\Desktop\196267.jpg"/>
          <p:cNvPicPr/>
          <p:nvPr/>
        </p:nvPicPr>
        <p:blipFill>
          <a:blip r:embed="rId4"/>
          <a:srcRect l="13367" t="5865" r="5964" b="6156"/>
          <a:stretch>
            <a:fillRect/>
          </a:stretch>
        </p:blipFill>
        <p:spPr bwMode="auto">
          <a:xfrm>
            <a:off x="4143372" y="1714488"/>
            <a:ext cx="1331749" cy="2703683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DNS\Desktop\hello_html_m7e5b0519.jpg"/>
          <p:cNvPicPr/>
          <p:nvPr/>
        </p:nvPicPr>
        <p:blipFill>
          <a:blip r:embed="rId5"/>
          <a:srcRect t="7317"/>
          <a:stretch>
            <a:fillRect/>
          </a:stretch>
        </p:blipFill>
        <p:spPr bwMode="auto">
          <a:xfrm>
            <a:off x="5643570" y="1000108"/>
            <a:ext cx="1373348" cy="2772756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DNS\Desktop\k5nf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14290"/>
            <a:ext cx="1755450" cy="2559228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214290"/>
            <a:ext cx="3643338" cy="1214446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Художник может работать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любых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направлениях</a:t>
            </a:r>
            <a:r>
              <a:rPr lang="ru-RU" sz="2000" b="1" dirty="0">
                <a:solidFill>
                  <a:srgbClr val="FF0000"/>
                </a:solidFill>
              </a:rPr>
              <a:t>,  таких, как: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DNS\Desktop\slide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143373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DNS\Desktop\img11.jpg"/>
          <p:cNvPicPr/>
          <p:nvPr/>
        </p:nvPicPr>
        <p:blipFill>
          <a:blip r:embed="rId3"/>
          <a:srcRect t="18854"/>
          <a:stretch>
            <a:fillRect/>
          </a:stretch>
        </p:blipFill>
        <p:spPr bwMode="auto">
          <a:xfrm>
            <a:off x="4857752" y="1785926"/>
            <a:ext cx="357190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172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Профессия  Художник.</vt:lpstr>
      <vt:lpstr>Слайд 2</vt:lpstr>
      <vt:lpstr>Слайд 3</vt:lpstr>
      <vt:lpstr>Слайд 4</vt:lpstr>
      <vt:lpstr>Слайд 5</vt:lpstr>
      <vt:lpstr>Слайд 6</vt:lpstr>
      <vt:lpstr>Смешивая краски, художник находит множество новых  цветов.</vt:lpstr>
      <vt:lpstr>Слайд 8</vt:lpstr>
      <vt:lpstr>Слайд 9</vt:lpstr>
      <vt:lpstr>Есть такие художники, которые рисуют иллюстрации к  нашим   любимым  книгам и сказкам , рисуют занимательных героев к мультфильмам, чтобы нам с вами было интересно и увлекательно их смотреть. </vt:lpstr>
      <vt:lpstr>           Плюсы  в профессии художника:                           - возможность работать в любое время;                                            - выбор любой темы для рисования;                            - возможность стать известным и получать за свою работу хорошую зарплату;                           Минусы в профессии художника:         - возможность не продать картины;                           - отсутствие работы, в результате не получать зарплату; - вариант поиска другой работы;   </vt:lpstr>
      <vt:lpstr>Свои  знания   художники   получают  в профессиональных   учреждениях, таких, как: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21</cp:revision>
  <dcterms:created xsi:type="dcterms:W3CDTF">2021-02-24T07:33:44Z</dcterms:created>
  <dcterms:modified xsi:type="dcterms:W3CDTF">2022-10-26T21:42:31Z</dcterms:modified>
</cp:coreProperties>
</file>